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74" r:id="rId3"/>
    <p:sldId id="273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95" r:id="rId13"/>
    <p:sldId id="297" r:id="rId14"/>
    <p:sldId id="294" r:id="rId15"/>
    <p:sldId id="283" r:id="rId16"/>
    <p:sldId id="284" r:id="rId17"/>
    <p:sldId id="286" r:id="rId18"/>
    <p:sldId id="344" r:id="rId19"/>
    <p:sldId id="292" r:id="rId20"/>
    <p:sldId id="293" r:id="rId21"/>
    <p:sldId id="288" r:id="rId22"/>
    <p:sldId id="289" r:id="rId23"/>
    <p:sldId id="290" r:id="rId24"/>
    <p:sldId id="291" r:id="rId25"/>
    <p:sldId id="296" r:id="rId26"/>
    <p:sldId id="298" r:id="rId27"/>
    <p:sldId id="299" r:id="rId28"/>
    <p:sldId id="300" r:id="rId29"/>
    <p:sldId id="301" r:id="rId30"/>
    <p:sldId id="340" r:id="rId31"/>
    <p:sldId id="302" r:id="rId32"/>
    <p:sldId id="303" r:id="rId33"/>
    <p:sldId id="287" r:id="rId34"/>
    <p:sldId id="258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3" r:id="rId54"/>
    <p:sldId id="324" r:id="rId55"/>
    <p:sldId id="325" r:id="rId56"/>
    <p:sldId id="335" r:id="rId57"/>
    <p:sldId id="336" r:id="rId58"/>
    <p:sldId id="345" r:id="rId59"/>
    <p:sldId id="266" r:id="rId60"/>
    <p:sldId id="267" r:id="rId61"/>
    <p:sldId id="341" r:id="rId62"/>
    <p:sldId id="342" r:id="rId63"/>
    <p:sldId id="346" r:id="rId64"/>
    <p:sldId id="326" r:id="rId65"/>
    <p:sldId id="327" r:id="rId66"/>
    <p:sldId id="331" r:id="rId67"/>
    <p:sldId id="328" r:id="rId68"/>
    <p:sldId id="329" r:id="rId69"/>
    <p:sldId id="330" r:id="rId70"/>
    <p:sldId id="332" r:id="rId71"/>
    <p:sldId id="333" r:id="rId72"/>
    <p:sldId id="334" r:id="rId73"/>
    <p:sldId id="265" r:id="rId74"/>
    <p:sldId id="270" r:id="rId75"/>
    <p:sldId id="337" r:id="rId76"/>
    <p:sldId id="271" r:id="rId77"/>
    <p:sldId id="272" r:id="rId78"/>
    <p:sldId id="338" r:id="rId79"/>
    <p:sldId id="339" r:id="rId80"/>
    <p:sldId id="343" r:id="rId81"/>
  </p:sldIdLst>
  <p:sldSz cx="9144000" cy="6858000" type="screen4x3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16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40699-C1F5-4A01-B6C6-982B9DF7B83B}" type="datetimeFigureOut">
              <a:rPr lang="en-US" smtClean="0"/>
              <a:pPr/>
              <a:t>8/21/17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5E53F-747B-45BD-A2D4-993446EF1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8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5E53F-747B-45BD-A2D4-993446EF12F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3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b-NO" dirty="0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3393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7116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7033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070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0534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8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8999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10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1938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6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7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6168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2984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sp>
        <p:nvSpPr>
          <p:cNvPr id="8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7213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6054862"/>
            <a:ext cx="2133600" cy="365125"/>
          </a:xfrm>
          <a:prstGeom prst="rect">
            <a:avLst/>
          </a:prstGeom>
        </p:spPr>
        <p:txBody>
          <a:bodyPr/>
          <a:lstStyle/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605486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8370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09140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</a:defRPr>
            </a:lvl1pPr>
          </a:lstStyle>
          <a:p>
            <a:fld id="{F97FB078-01D2-BF43-A80A-ACF2DDB177F1}" type="datetimeFigureOut">
              <a:rPr lang="nb-NO" smtClean="0"/>
              <a:pPr/>
              <a:t>21.08.17</a:t>
            </a:fld>
            <a:endParaRPr lang="nb-NO" dirty="0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091406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6"/>
                </a:solidFill>
              </a:defRPr>
            </a:lvl1pPr>
          </a:lstStyle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4650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itepoint.com/microsoft-drop-ie10-conditional-comments/" TargetMode="External"/><Relationship Id="rId3" Type="http://schemas.openxmlformats.org/officeDocument/2006/relationships/hyperlink" Target="http://msdn.microsoft.com/en-us/library/ms537512(VS.85).aspx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"/>
            <a:ext cx="9144000" cy="684371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14230" y="1576924"/>
            <a:ext cx="7373815" cy="257367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Knowledge Sharing Session on HTML and CSS</a:t>
            </a:r>
            <a:endParaRPr lang="nb-NO" dirty="0">
              <a:solidFill>
                <a:schemeClr val="tx2"/>
              </a:solidFill>
            </a:endParaRP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5115" y="3494318"/>
            <a:ext cx="6911313" cy="55517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Basic HTML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CSS</a:t>
            </a:r>
            <a:endParaRPr lang="nb-NO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8172" y="5236028"/>
            <a:ext cx="29831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smtClean="0"/>
              <a:t>Ferdous Mahmud Shaon</a:t>
            </a:r>
          </a:p>
          <a:p>
            <a:r>
              <a:rPr lang="en-US" sz="1400" dirty="0" smtClean="0"/>
              <a:t>February 2014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15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Divisions (sections)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11" y="1961163"/>
            <a:ext cx="5051544" cy="267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724" y="1509933"/>
            <a:ext cx="3438095" cy="35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11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056" y="2420212"/>
            <a:ext cx="8229600" cy="101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4" y="1861457"/>
            <a:ext cx="4856019" cy="323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43" y="2205717"/>
            <a:ext cx="4038600" cy="219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3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60" y="1698170"/>
            <a:ext cx="8895503" cy="2150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223657"/>
            <a:ext cx="8229600" cy="1902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Not recommended tag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Not supported in HTML5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1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920" y="1804419"/>
            <a:ext cx="4943475" cy="1874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06" y="1502231"/>
            <a:ext cx="3345994" cy="4189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58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Block vs Inline elements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Block Elements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up the full width available, and has a line break before and after it. 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&lt;p&gt;, &lt;div&gt;, &lt;h1&gt;…. &lt;h6&gt;, &lt;</a:t>
            </a:r>
            <a:r>
              <a:rPr lang="en-US" dirty="0" err="1" smtClean="0"/>
              <a:t>ul</a:t>
            </a:r>
            <a:r>
              <a:rPr lang="en-US" dirty="0" smtClean="0"/>
              <a:t>&gt;, &lt;</a:t>
            </a:r>
            <a:r>
              <a:rPr lang="en-US" dirty="0" err="1" smtClean="0"/>
              <a:t>ol</a:t>
            </a:r>
            <a:r>
              <a:rPr lang="en-US" dirty="0" smtClean="0"/>
              <a:t>&gt;, &lt;li&gt;, &lt;table&gt;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Inline Elements</a:t>
            </a:r>
          </a:p>
          <a:p>
            <a:pPr lvl="1"/>
            <a:r>
              <a:rPr lang="en-US" dirty="0" smtClean="0"/>
              <a:t>Takes </a:t>
            </a:r>
            <a:r>
              <a:rPr lang="en-US" dirty="0"/>
              <a:t>up </a:t>
            </a:r>
            <a:r>
              <a:rPr lang="en-US" dirty="0" smtClean="0"/>
              <a:t>only as </a:t>
            </a:r>
            <a:r>
              <a:rPr lang="en-US" dirty="0"/>
              <a:t>much width as necessary, and does not force line </a:t>
            </a:r>
            <a:r>
              <a:rPr lang="en-US" dirty="0" smtClean="0"/>
              <a:t>breaks after it. </a:t>
            </a:r>
          </a:p>
          <a:p>
            <a:pPr lvl="1"/>
            <a:r>
              <a:rPr lang="en-US" dirty="0" smtClean="0"/>
              <a:t>&lt;a&gt;, &lt;span&gt;, &lt;</a:t>
            </a:r>
            <a:r>
              <a:rPr lang="en-US" dirty="0" err="1" smtClean="0"/>
              <a:t>img</a:t>
            </a:r>
            <a:r>
              <a:rPr lang="en-US" dirty="0" smtClean="0"/>
              <a:t>&gt;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Block elements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238" y="1686991"/>
            <a:ext cx="7609524" cy="4352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886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Block Elements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53" y="2026479"/>
            <a:ext cx="5051544" cy="267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610" y="1509933"/>
            <a:ext cx="3438095" cy="35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37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Inline Elements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1556655"/>
            <a:ext cx="8305800" cy="174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5" y="3683454"/>
            <a:ext cx="6032729" cy="215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95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Table vs DIV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websites have put their content in multiple </a:t>
            </a:r>
            <a:r>
              <a:rPr lang="en-US" dirty="0" smtClean="0"/>
              <a:t>columns.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Multiple columns </a:t>
            </a:r>
            <a:r>
              <a:rPr lang="en-US" dirty="0" smtClean="0"/>
              <a:t>can be created </a:t>
            </a:r>
            <a:r>
              <a:rPr lang="en-US" dirty="0"/>
              <a:t>by using &lt;div&gt; or &lt;table&gt; elements.</a:t>
            </a:r>
          </a:p>
          <a:p>
            <a:endParaRPr lang="en-US" dirty="0"/>
          </a:p>
          <a:p>
            <a:r>
              <a:rPr lang="en-US" dirty="0"/>
              <a:t>Even though it is possible to create nice layouts with HTML tables, tables were designed for presenting tabular data - NOT as a layout tool!</a:t>
            </a:r>
          </a:p>
          <a:p>
            <a:endParaRPr lang="en-US" dirty="0"/>
          </a:p>
          <a:p>
            <a:r>
              <a:rPr lang="en-US" dirty="0"/>
              <a:t>The div element is </a:t>
            </a:r>
            <a:r>
              <a:rPr lang="en-US" dirty="0" smtClean="0"/>
              <a:t>used </a:t>
            </a:r>
            <a:r>
              <a:rPr lang="en-US" dirty="0"/>
              <a:t>for grouping HTML elements and </a:t>
            </a:r>
            <a:r>
              <a:rPr lang="en-US" dirty="0" smtClean="0"/>
              <a:t>for creating </a:t>
            </a:r>
            <a:r>
              <a:rPr lang="en-US" dirty="0"/>
              <a:t>rows and columns with the help of CSS. </a:t>
            </a:r>
          </a:p>
        </p:txBody>
      </p:sp>
    </p:spTree>
    <p:extLst>
      <p:ext uri="{BB962C8B-B14F-4D97-AF65-F5344CB8AC3E}">
        <p14:creationId xmlns:p14="http://schemas.microsoft.com/office/powerpoint/2010/main" val="142453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"/>
            <a:ext cx="9144000" cy="684371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14230" y="1576924"/>
            <a:ext cx="7373815" cy="2573672"/>
          </a:xfrm>
        </p:spPr>
        <p:txBody>
          <a:bodyPr>
            <a:normAutofit/>
          </a:bodyPr>
          <a:lstStyle/>
          <a:p>
            <a:pPr algn="l"/>
            <a:r>
              <a:rPr lang="nb-NO" dirty="0" smtClean="0">
                <a:solidFill>
                  <a:schemeClr val="tx2"/>
                </a:solidFill>
              </a:rPr>
              <a:t>HTML, XHTML, HTML5</a:t>
            </a:r>
            <a:endParaRPr lang="nb-NO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7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Page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55" y="1363208"/>
            <a:ext cx="5072746" cy="4750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44" y="1828801"/>
            <a:ext cx="4386942" cy="355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4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" y="2035627"/>
            <a:ext cx="8931221" cy="2743200"/>
          </a:xfrm>
        </p:spPr>
      </p:pic>
    </p:spTree>
    <p:extLst>
      <p:ext uri="{BB962C8B-B14F-4D97-AF65-F5344CB8AC3E}">
        <p14:creationId xmlns:p14="http://schemas.microsoft.com/office/powerpoint/2010/main" val="14916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28" y="1393372"/>
            <a:ext cx="3385457" cy="480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81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6"/>
            <a:ext cx="8229600" cy="1143000"/>
          </a:xfrm>
        </p:spPr>
        <p:txBody>
          <a:bodyPr/>
          <a:lstStyle/>
          <a:p>
            <a:r>
              <a:rPr lang="en-US" dirty="0" smtClean="0"/>
              <a:t>HTML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19" y="1417638"/>
            <a:ext cx="4957382" cy="470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99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32" y="1600198"/>
            <a:ext cx="8888926" cy="1230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37" y="3426280"/>
            <a:ext cx="3209925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94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&lt;!DOCTYPE&gt;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59086"/>
          </a:xfrm>
        </p:spPr>
        <p:txBody>
          <a:bodyPr>
            <a:noAutofit/>
          </a:bodyPr>
          <a:lstStyle/>
          <a:p>
            <a:r>
              <a:rPr lang="en-US" sz="3000" dirty="0" smtClean="0"/>
              <a:t>Must </a:t>
            </a:r>
            <a:r>
              <a:rPr lang="en-US" sz="3000" dirty="0"/>
              <a:t>be the very first thing in HTML document, </a:t>
            </a:r>
            <a:r>
              <a:rPr lang="en-US" sz="3000" dirty="0" smtClean="0"/>
              <a:t>even before </a:t>
            </a:r>
            <a:r>
              <a:rPr lang="en-US" sz="3000" dirty="0"/>
              <a:t>the &lt;html&gt; </a:t>
            </a:r>
            <a:r>
              <a:rPr lang="en-US" sz="3000" dirty="0" smtClean="0"/>
              <a:t>tag</a:t>
            </a:r>
          </a:p>
          <a:p>
            <a:endParaRPr lang="en-US" sz="3000" dirty="0"/>
          </a:p>
          <a:p>
            <a:r>
              <a:rPr lang="en-US" sz="3000" dirty="0" smtClean="0"/>
              <a:t>Provides </a:t>
            </a:r>
            <a:r>
              <a:rPr lang="en-US" sz="3000" dirty="0"/>
              <a:t>information to the web browser about what version of HTML the page is written in</a:t>
            </a:r>
            <a:r>
              <a:rPr lang="en-US" sz="3000" dirty="0" smtClean="0"/>
              <a:t>.</a:t>
            </a:r>
          </a:p>
          <a:p>
            <a:endParaRPr lang="en-US" sz="3000" dirty="0"/>
          </a:p>
          <a:p>
            <a:r>
              <a:rPr lang="en-US" sz="2800" dirty="0"/>
              <a:t>In HTML 4, the &lt;!DOCTYPE&gt; declaration refers to a DTD, but in HTML5, the &lt;!DOCTYPE&gt; declaration does NOT refer to any DTD. </a:t>
            </a:r>
          </a:p>
        </p:txBody>
      </p:sp>
    </p:spTree>
    <p:extLst>
      <p:ext uri="{BB962C8B-B14F-4D97-AF65-F5344CB8AC3E}">
        <p14:creationId xmlns:p14="http://schemas.microsoft.com/office/powerpoint/2010/main" val="16239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&lt;!DOCTYPE&gt;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06" y="1417638"/>
            <a:ext cx="8457650" cy="48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3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Character Entities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698" y="1676398"/>
            <a:ext cx="7193002" cy="4060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6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vs XHTML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/>
              <a:t>XHTML</a:t>
            </a:r>
          </a:p>
          <a:p>
            <a:pPr lvl="1"/>
            <a:r>
              <a:rPr lang="en-US" dirty="0" smtClean="0"/>
              <a:t> e</a:t>
            </a:r>
            <a:r>
              <a:rPr lang="en-US" sz="3600" b="1" dirty="0" smtClean="0"/>
              <a:t>X</a:t>
            </a:r>
            <a:r>
              <a:rPr lang="en-US" dirty="0" smtClean="0"/>
              <a:t>tensible  </a:t>
            </a:r>
            <a:r>
              <a:rPr lang="en-US" sz="3600" b="1" dirty="0" smtClean="0"/>
              <a:t>H</a:t>
            </a:r>
            <a:r>
              <a:rPr lang="en-US" dirty="0" smtClean="0"/>
              <a:t>yper</a:t>
            </a:r>
            <a:r>
              <a:rPr lang="en-US" sz="3600" b="1" dirty="0" smtClean="0"/>
              <a:t>T</a:t>
            </a:r>
            <a:r>
              <a:rPr lang="en-US" dirty="0" smtClean="0"/>
              <a:t>ext  </a:t>
            </a:r>
            <a:r>
              <a:rPr lang="en-US" sz="3600" b="1" dirty="0" smtClean="0"/>
              <a:t>M</a:t>
            </a:r>
            <a:r>
              <a:rPr lang="en-US" dirty="0" smtClean="0"/>
              <a:t>arkup  </a:t>
            </a:r>
            <a:r>
              <a:rPr lang="en-US" sz="3600" b="1" dirty="0" smtClean="0"/>
              <a:t>L</a:t>
            </a:r>
            <a:r>
              <a:rPr lang="en-US" dirty="0" smtClean="0"/>
              <a:t>anguage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Stricter </a:t>
            </a:r>
            <a:r>
              <a:rPr lang="en-US" dirty="0"/>
              <a:t>and cleaner version of HTML similar to </a:t>
            </a:r>
            <a:r>
              <a:rPr lang="en-US" dirty="0" smtClean="0"/>
              <a:t> XML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Better </a:t>
            </a:r>
            <a:r>
              <a:rPr lang="en-US" dirty="0"/>
              <a:t>cross browser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3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vs XHTML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2229"/>
            <a:ext cx="8382000" cy="48114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b="1" dirty="0"/>
              <a:t>XHTML DOCTYPE</a:t>
            </a:r>
          </a:p>
          <a:p>
            <a:pPr lvl="1"/>
            <a:r>
              <a:rPr lang="en-US" dirty="0" smtClean="0"/>
              <a:t>mandatory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400" b="1" dirty="0"/>
              <a:t>XHTML elements</a:t>
            </a:r>
          </a:p>
          <a:p>
            <a:pPr lvl="1"/>
            <a:r>
              <a:rPr lang="en-US" dirty="0" smtClean="0"/>
              <a:t>must </a:t>
            </a:r>
            <a:r>
              <a:rPr lang="en-US" dirty="0"/>
              <a:t>be properly nested</a:t>
            </a:r>
          </a:p>
          <a:p>
            <a:pPr lvl="1"/>
            <a:r>
              <a:rPr lang="en-US" dirty="0" smtClean="0"/>
              <a:t>must </a:t>
            </a:r>
            <a:r>
              <a:rPr lang="en-US" dirty="0"/>
              <a:t>always be closed</a:t>
            </a:r>
          </a:p>
          <a:p>
            <a:pPr lvl="1"/>
            <a:r>
              <a:rPr lang="en-US" dirty="0" smtClean="0"/>
              <a:t>must </a:t>
            </a:r>
            <a:r>
              <a:rPr lang="en-US" dirty="0"/>
              <a:t>be in lowercase</a:t>
            </a:r>
          </a:p>
          <a:p>
            <a:pPr lvl="1"/>
            <a:r>
              <a:rPr lang="en-US" dirty="0" smtClean="0"/>
              <a:t>must </a:t>
            </a:r>
            <a:r>
              <a:rPr lang="en-US" dirty="0"/>
              <a:t>have one root element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400" b="1" dirty="0"/>
              <a:t>XHTML a</a:t>
            </a:r>
            <a:r>
              <a:rPr lang="en-US" sz="3400" b="1" dirty="0" smtClean="0"/>
              <a:t>ttributes</a:t>
            </a:r>
          </a:p>
          <a:p>
            <a:pPr lvl="1"/>
            <a:r>
              <a:rPr lang="en-US" dirty="0" smtClean="0"/>
              <a:t>names </a:t>
            </a:r>
            <a:r>
              <a:rPr lang="en-US" dirty="0"/>
              <a:t>must be in lower </a:t>
            </a:r>
            <a:r>
              <a:rPr lang="en-US" dirty="0" smtClean="0"/>
              <a:t>case</a:t>
            </a:r>
          </a:p>
          <a:p>
            <a:pPr lvl="1"/>
            <a:r>
              <a:rPr lang="en-US" dirty="0" smtClean="0"/>
              <a:t>values </a:t>
            </a:r>
            <a:r>
              <a:rPr lang="en-US" dirty="0"/>
              <a:t>must be </a:t>
            </a:r>
            <a:r>
              <a:rPr lang="en-US" dirty="0" smtClean="0"/>
              <a:t>quoted</a:t>
            </a:r>
          </a:p>
          <a:p>
            <a:pPr lvl="1"/>
            <a:r>
              <a:rPr lang="en-US" dirty="0" smtClean="0"/>
              <a:t>minimization is forbidden</a:t>
            </a:r>
          </a:p>
          <a:p>
            <a:pPr lvl="2"/>
            <a:r>
              <a:rPr lang="en-US" dirty="0"/>
              <a:t>&lt;input type="checkbox" </a:t>
            </a:r>
            <a:r>
              <a:rPr lang="en-US" dirty="0" smtClean="0"/>
              <a:t>checked</a:t>
            </a:r>
            <a:r>
              <a:rPr lang="en-US" dirty="0"/>
              <a:t>="checked" /&gt;</a:t>
            </a:r>
          </a:p>
          <a:p>
            <a:pPr lvl="2"/>
            <a:r>
              <a:rPr lang="en-US" dirty="0" smtClean="0"/>
              <a:t>&lt;input disabled="disabled" 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2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Tags and Nested Tags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592" y="1654175"/>
            <a:ext cx="5483829" cy="1861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33" y="4003340"/>
            <a:ext cx="6049064" cy="1864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5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7951"/>
          </a:xfrm>
        </p:spPr>
        <p:txBody>
          <a:bodyPr/>
          <a:lstStyle/>
          <a:p>
            <a:r>
              <a:rPr lang="en-US" dirty="0" smtClean="0"/>
              <a:t>SEO friendly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Meaningful and relevant HTML &lt;title&gt; per page</a:t>
            </a:r>
          </a:p>
          <a:p>
            <a:endParaRPr lang="en-US" sz="2400" dirty="0" smtClean="0"/>
          </a:p>
          <a:p>
            <a:r>
              <a:rPr lang="en-US" sz="2400" dirty="0" smtClean="0"/>
              <a:t>Define &lt;meta&gt; description and keywords for each page.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i="1" dirty="0">
                <a:solidFill>
                  <a:srgbClr val="663300"/>
                </a:solidFill>
              </a:rPr>
              <a:t>&lt;meta name="description" content="Free Web tutorials on HTML and CSS</a:t>
            </a:r>
            <a:r>
              <a:rPr lang="en-US" sz="1800" i="1" dirty="0" smtClean="0">
                <a:solidFill>
                  <a:srgbClr val="663300"/>
                </a:solidFill>
              </a:rPr>
              <a:t>"&gt;</a:t>
            </a:r>
            <a:br>
              <a:rPr lang="en-US" sz="1800" i="1" dirty="0" smtClean="0">
                <a:solidFill>
                  <a:srgbClr val="663300"/>
                </a:solidFill>
              </a:rPr>
            </a:br>
            <a:r>
              <a:rPr lang="en-US" sz="1800" i="1" dirty="0">
                <a:solidFill>
                  <a:srgbClr val="663300"/>
                </a:solidFill>
              </a:rPr>
              <a:t>&lt;meta name="keywords" content="HTML, CSS, XML, XHTML, JavaScript</a:t>
            </a:r>
            <a:r>
              <a:rPr lang="en-US" sz="1800" i="1" dirty="0" smtClean="0">
                <a:solidFill>
                  <a:srgbClr val="663300"/>
                </a:solidFill>
              </a:rPr>
              <a:t>"&gt;</a:t>
            </a:r>
          </a:p>
          <a:p>
            <a:endParaRPr lang="en-US" sz="1800" i="1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an </a:t>
            </a:r>
            <a:r>
              <a:rPr lang="en-US" sz="2400" dirty="0" smtClean="0"/>
              <a:t>&lt;h1&gt; tag for the main headline of the page. It shouldn’t be more than one in a single page.</a:t>
            </a:r>
          </a:p>
          <a:p>
            <a:endParaRPr lang="en-US" sz="2400" dirty="0" smtClean="0"/>
          </a:p>
          <a:p>
            <a:r>
              <a:rPr lang="en-US" sz="2400" dirty="0" smtClean="0"/>
              <a:t>Relevant sub-headlines </a:t>
            </a:r>
            <a:r>
              <a:rPr lang="en-US" sz="2400" dirty="0"/>
              <a:t>should use an </a:t>
            </a:r>
            <a:r>
              <a:rPr lang="en-US" sz="2400" dirty="0" smtClean="0"/>
              <a:t>&lt;h2&gt;…&lt;h6&gt; tags according to their priority. </a:t>
            </a:r>
          </a:p>
          <a:p>
            <a:endParaRPr lang="en-US" sz="2400" i="1" dirty="0"/>
          </a:p>
          <a:p>
            <a:r>
              <a:rPr lang="en-US" sz="2400" dirty="0" smtClean="0"/>
              <a:t>Avoid embedded JS </a:t>
            </a:r>
            <a:r>
              <a:rPr lang="en-US" sz="2400" dirty="0"/>
              <a:t>and </a:t>
            </a:r>
            <a:r>
              <a:rPr lang="en-US" sz="2400" dirty="0" smtClean="0"/>
              <a:t>CSS whenever possible.  Try to use external CSS and JS and if possible minimize them. 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658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HTML5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60229" cy="4525963"/>
          </a:xfrm>
        </p:spPr>
        <p:txBody>
          <a:bodyPr>
            <a:normAutofit/>
          </a:bodyPr>
          <a:lstStyle/>
          <a:p>
            <a:r>
              <a:rPr lang="en-US" b="1" i="1" dirty="0"/>
              <a:t>&lt;canvas&gt; </a:t>
            </a:r>
            <a:r>
              <a:rPr lang="en-US" dirty="0" smtClean="0"/>
              <a:t>defines </a:t>
            </a:r>
            <a:r>
              <a:rPr lang="en-US" dirty="0"/>
              <a:t>graphic drawing using JavaScript</a:t>
            </a:r>
          </a:p>
          <a:p>
            <a:r>
              <a:rPr lang="en-US" b="1" i="1" dirty="0"/>
              <a:t>&lt;audio&gt;</a:t>
            </a:r>
            <a:r>
              <a:rPr lang="en-US" dirty="0"/>
              <a:t> </a:t>
            </a:r>
            <a:r>
              <a:rPr lang="en-US" dirty="0" smtClean="0"/>
              <a:t>defines </a:t>
            </a:r>
            <a:r>
              <a:rPr lang="en-US" dirty="0"/>
              <a:t>sound or music content</a:t>
            </a:r>
          </a:p>
          <a:p>
            <a:r>
              <a:rPr lang="en-US" b="1" i="1" dirty="0"/>
              <a:t>&lt;video&gt;</a:t>
            </a:r>
            <a:r>
              <a:rPr lang="en-US" dirty="0"/>
              <a:t>	</a:t>
            </a:r>
            <a:r>
              <a:rPr lang="en-US" dirty="0" smtClean="0"/>
              <a:t>defines </a:t>
            </a:r>
            <a:r>
              <a:rPr lang="en-US" dirty="0"/>
              <a:t>video or movie content</a:t>
            </a:r>
          </a:p>
          <a:p>
            <a:r>
              <a:rPr lang="en-US" b="1" i="1" dirty="0"/>
              <a:t>&lt;header&gt;</a:t>
            </a:r>
            <a:r>
              <a:rPr lang="en-US" dirty="0"/>
              <a:t> </a:t>
            </a:r>
            <a:r>
              <a:rPr lang="en-US" dirty="0" smtClean="0"/>
              <a:t>defines </a:t>
            </a:r>
            <a:r>
              <a:rPr lang="en-US" dirty="0"/>
              <a:t>a header for the document or a section</a:t>
            </a:r>
          </a:p>
          <a:p>
            <a:r>
              <a:rPr lang="en-US" b="1" i="1" dirty="0"/>
              <a:t>&lt;</a:t>
            </a:r>
            <a:r>
              <a:rPr lang="en-US" b="1" i="1" dirty="0" err="1"/>
              <a:t>nav</a:t>
            </a:r>
            <a:r>
              <a:rPr lang="en-US" b="1" i="1" dirty="0"/>
              <a:t>&gt;</a:t>
            </a:r>
            <a:r>
              <a:rPr lang="en-US" dirty="0"/>
              <a:t> </a:t>
            </a:r>
            <a:r>
              <a:rPr lang="en-US" dirty="0" smtClean="0"/>
              <a:t>defines </a:t>
            </a:r>
            <a:r>
              <a:rPr lang="en-US" dirty="0"/>
              <a:t>navigation links in the </a:t>
            </a:r>
            <a:r>
              <a:rPr lang="en-US" dirty="0" smtClean="0"/>
              <a:t>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HTML5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&lt;</a:t>
            </a:r>
            <a:r>
              <a:rPr lang="en-US" b="1" i="1" dirty="0"/>
              <a:t>section&gt;</a:t>
            </a:r>
            <a:r>
              <a:rPr lang="en-US" i="1" dirty="0"/>
              <a:t> </a:t>
            </a:r>
            <a:r>
              <a:rPr lang="en-US" dirty="0" smtClean="0"/>
              <a:t>defines </a:t>
            </a:r>
            <a:r>
              <a:rPr lang="en-US" dirty="0"/>
              <a:t>a section in the document</a:t>
            </a:r>
          </a:p>
          <a:p>
            <a:r>
              <a:rPr lang="en-US" b="1" i="1" dirty="0"/>
              <a:t>&lt;main&gt;</a:t>
            </a:r>
            <a:r>
              <a:rPr lang="en-US" dirty="0"/>
              <a:t> </a:t>
            </a:r>
            <a:r>
              <a:rPr lang="en-US" dirty="0" smtClean="0"/>
              <a:t>defines </a:t>
            </a:r>
            <a:r>
              <a:rPr lang="en-US" dirty="0"/>
              <a:t>the main content of a document</a:t>
            </a:r>
          </a:p>
          <a:p>
            <a:r>
              <a:rPr lang="en-US" b="1" i="1" dirty="0"/>
              <a:t>&lt;article&gt;</a:t>
            </a:r>
            <a:r>
              <a:rPr lang="en-US" dirty="0"/>
              <a:t> </a:t>
            </a:r>
            <a:r>
              <a:rPr lang="en-US" dirty="0" smtClean="0"/>
              <a:t>defines </a:t>
            </a:r>
            <a:r>
              <a:rPr lang="en-US" dirty="0"/>
              <a:t>an article in the document</a:t>
            </a:r>
          </a:p>
          <a:p>
            <a:r>
              <a:rPr lang="en-US" b="1" i="1" dirty="0"/>
              <a:t>&lt;footer&gt;</a:t>
            </a:r>
            <a:r>
              <a:rPr lang="en-US" dirty="0"/>
              <a:t> </a:t>
            </a:r>
            <a:r>
              <a:rPr lang="en-US" dirty="0" smtClean="0"/>
              <a:t>defines </a:t>
            </a:r>
            <a:r>
              <a:rPr lang="en-US" dirty="0"/>
              <a:t>a footer for the document or a section</a:t>
            </a:r>
          </a:p>
          <a:p>
            <a:r>
              <a:rPr lang="en-US" b="1" i="1" dirty="0"/>
              <a:t>&lt;figure&gt;</a:t>
            </a:r>
            <a:r>
              <a:rPr lang="en-US" dirty="0"/>
              <a:t> </a:t>
            </a:r>
            <a:r>
              <a:rPr lang="en-US" dirty="0" smtClean="0"/>
              <a:t>defines </a:t>
            </a:r>
            <a:r>
              <a:rPr lang="en-US" dirty="0"/>
              <a:t>self-contained content, like illustrations, diagrams, </a:t>
            </a:r>
            <a:r>
              <a:rPr lang="en-US" dirty="0" smtClean="0"/>
              <a:t>photos </a:t>
            </a: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31776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Style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&lt;font&gt;, &lt;strong&gt;, &lt;</a:t>
            </a:r>
            <a:r>
              <a:rPr lang="en-US" dirty="0"/>
              <a:t>b</a:t>
            </a:r>
            <a:r>
              <a:rPr lang="en-US" dirty="0" smtClean="0"/>
              <a:t>&gt;, &lt;u&gt;, &lt;</a:t>
            </a:r>
            <a:r>
              <a:rPr lang="en-US" dirty="0" err="1" smtClean="0"/>
              <a:t>i</a:t>
            </a:r>
            <a:r>
              <a:rPr lang="en-US" dirty="0" smtClean="0"/>
              <a:t>&gt;, &lt;</a:t>
            </a:r>
            <a:r>
              <a:rPr lang="en-US" dirty="0" err="1" smtClean="0"/>
              <a:t>em</a:t>
            </a:r>
            <a:r>
              <a:rPr lang="en-US" dirty="0" smtClean="0"/>
              <a:t>&gt;, &lt;center&gt;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59" y="2387375"/>
            <a:ext cx="5101998" cy="348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79" y="2387375"/>
            <a:ext cx="2943906" cy="348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69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 smtClean="0"/>
              <a:t>C</a:t>
            </a:r>
            <a:r>
              <a:rPr lang="en-US" dirty="0" smtClean="0"/>
              <a:t>ascading</a:t>
            </a:r>
            <a:r>
              <a:rPr lang="en-US" dirty="0"/>
              <a:t> </a:t>
            </a:r>
            <a:r>
              <a:rPr lang="en-US" sz="3600" b="1" dirty="0"/>
              <a:t>S</a:t>
            </a:r>
            <a:r>
              <a:rPr lang="en-US" dirty="0"/>
              <a:t>tyle </a:t>
            </a:r>
            <a:r>
              <a:rPr lang="en-US" sz="3600" b="1" dirty="0" smtClean="0"/>
              <a:t>S</a:t>
            </a:r>
            <a:r>
              <a:rPr lang="en-US" dirty="0" smtClean="0"/>
              <a:t>heets</a:t>
            </a:r>
          </a:p>
          <a:p>
            <a:r>
              <a:rPr lang="en-US" dirty="0" smtClean="0"/>
              <a:t>Defines</a:t>
            </a:r>
            <a:r>
              <a:rPr lang="en-US" dirty="0"/>
              <a:t> </a:t>
            </a:r>
            <a:r>
              <a:rPr lang="en-US" b="1" dirty="0"/>
              <a:t>how to display</a:t>
            </a:r>
            <a:r>
              <a:rPr lang="en-US" dirty="0"/>
              <a:t> HTML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Added </a:t>
            </a:r>
            <a:r>
              <a:rPr lang="en-US" dirty="0"/>
              <a:t>to HTML </a:t>
            </a:r>
            <a:r>
              <a:rPr lang="en-US" dirty="0" smtClean="0"/>
              <a:t>4.0</a:t>
            </a:r>
          </a:p>
          <a:p>
            <a:r>
              <a:rPr lang="en-US" dirty="0" smtClean="0"/>
              <a:t>Current version is CSS 2.</a:t>
            </a:r>
          </a:p>
          <a:p>
            <a:r>
              <a:rPr lang="en-US" dirty="0" smtClean="0"/>
              <a:t>CSS 3 is also released and supported by most of the browsers.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6241"/>
            <a:ext cx="8229600" cy="44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153" y="2167220"/>
            <a:ext cx="5110333" cy="24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0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28776"/>
            <a:ext cx="8229600" cy="446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96" y="1600200"/>
            <a:ext cx="794160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/>
              <a:t>Selectors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16420"/>
            <a:ext cx="8229600" cy="29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Basic Structure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056" y="1856295"/>
            <a:ext cx="5170429" cy="3037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10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CSS Rules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33" y="1600200"/>
            <a:ext cx="787553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CSS Rules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72" y="1899231"/>
            <a:ext cx="8229600" cy="32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Selector Priority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15409"/>
            <a:ext cx="8229600" cy="44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class vs id selector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96313"/>
            <a:ext cx="8229600" cy="451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9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Descendent Selector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649" y="1600200"/>
            <a:ext cx="822470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9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Descendent Selector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619" y="2095791"/>
            <a:ext cx="7504762" cy="2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Box Model (block element)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666" y="1739372"/>
            <a:ext cx="6266667" cy="4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Box Model (block element)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886" y="1748042"/>
            <a:ext cx="6787465" cy="943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" y="3167750"/>
            <a:ext cx="8948058" cy="28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2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 Model (block element)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41844"/>
            <a:ext cx="8229600" cy="27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6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Box Model – Margin Collapse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735" y="1600200"/>
            <a:ext cx="769053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2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&lt;head&gt; and &lt;title&gt;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72" y="1463964"/>
            <a:ext cx="5237163" cy="2139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35" y="4088370"/>
            <a:ext cx="5761905" cy="16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26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 Model – Margin Collapse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52" y="1658419"/>
            <a:ext cx="8038095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 Model – Margin Collapse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691" y="1611085"/>
            <a:ext cx="3730954" cy="1229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6" y="3262643"/>
            <a:ext cx="3298372" cy="2867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2" y="1524680"/>
            <a:ext cx="2229531" cy="444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72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 Model – Margin Collapse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691" y="1611085"/>
            <a:ext cx="3730954" cy="1229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5" y="3376611"/>
            <a:ext cx="3049357" cy="2654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777" y="1690687"/>
            <a:ext cx="2145167" cy="42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7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 Model – Margin Collapse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349" y="1523999"/>
            <a:ext cx="3730954" cy="1229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80" y="2987448"/>
            <a:ext cx="3671783" cy="3206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37" y="1523998"/>
            <a:ext cx="2138363" cy="447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 Model </a:t>
            </a:r>
            <a:r>
              <a:rPr lang="en-US" dirty="0" smtClean="0"/>
              <a:t>(inline element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660" y="1972974"/>
            <a:ext cx="8229600" cy="37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Box Model (inline element)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392" y="1338942"/>
            <a:ext cx="7884922" cy="306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30" y="4579583"/>
            <a:ext cx="8003886" cy="1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2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Box Model Shortcuts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28" y="1442467"/>
            <a:ext cx="8229600" cy="44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Box Model Dimensions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258" y="1509063"/>
            <a:ext cx="4931229" cy="2364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707" y="4071463"/>
            <a:ext cx="4036636" cy="19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6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Box</a:t>
            </a:r>
            <a:r>
              <a:rPr lang="en-US" dirty="0"/>
              <a:t> Model and Box 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356" y="1600200"/>
            <a:ext cx="7930444" cy="4525963"/>
          </a:xfrm>
        </p:spPr>
        <p:txBody>
          <a:bodyPr/>
          <a:lstStyle/>
          <a:p>
            <a:r>
              <a:rPr lang="en-US" sz="2800" dirty="0" smtClean="0"/>
              <a:t>CSS3  Property</a:t>
            </a:r>
          </a:p>
          <a:p>
            <a:pPr lvl="1"/>
            <a:r>
              <a:rPr lang="en-US" sz="2400" dirty="0"/>
              <a:t>box-sizing: </a:t>
            </a:r>
            <a:r>
              <a:rPr lang="en-US" sz="2400" dirty="0" smtClean="0"/>
              <a:t>content-box;   /* Default value */</a:t>
            </a:r>
          </a:p>
          <a:p>
            <a:pPr lvl="1"/>
            <a:r>
              <a:rPr lang="en-US" sz="2400" dirty="0"/>
              <a:t>box-sizing: </a:t>
            </a:r>
            <a:r>
              <a:rPr lang="en-US" sz="2400" dirty="0" smtClean="0"/>
              <a:t>border-box;     /* Grid in Twitter Bootstrap */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7" y="3095129"/>
            <a:ext cx="6155859" cy="32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 </a:t>
            </a:r>
            <a:r>
              <a:rPr lang="en-US" dirty="0" smtClean="0"/>
              <a:t>Dimension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height</a:t>
            </a:r>
          </a:p>
          <a:p>
            <a:pPr lvl="1"/>
            <a:r>
              <a:rPr lang="en-US" dirty="0"/>
              <a:t>Sets the height of an element</a:t>
            </a:r>
            <a:endParaRPr lang="en-US" dirty="0" smtClean="0"/>
          </a:p>
          <a:p>
            <a:r>
              <a:rPr lang="en-US" b="1" dirty="0" smtClean="0"/>
              <a:t>max-height</a:t>
            </a:r>
          </a:p>
          <a:p>
            <a:pPr lvl="1"/>
            <a:r>
              <a:rPr lang="en-US" dirty="0"/>
              <a:t>Sets the maximum height of an element</a:t>
            </a:r>
            <a:endParaRPr lang="en-US" dirty="0" smtClean="0"/>
          </a:p>
          <a:p>
            <a:r>
              <a:rPr lang="en-US" b="1" dirty="0" smtClean="0"/>
              <a:t>min-height</a:t>
            </a:r>
          </a:p>
          <a:p>
            <a:pPr lvl="1"/>
            <a:r>
              <a:rPr lang="en-US" dirty="0"/>
              <a:t>Sets the minimum height of an element</a:t>
            </a:r>
            <a:endParaRPr lang="en-US" dirty="0" smtClean="0"/>
          </a:p>
          <a:p>
            <a:r>
              <a:rPr lang="en-US" b="1" dirty="0"/>
              <a:t>w</a:t>
            </a:r>
            <a:r>
              <a:rPr lang="en-US" b="1" dirty="0" smtClean="0"/>
              <a:t>idth</a:t>
            </a:r>
          </a:p>
          <a:p>
            <a:pPr lvl="1"/>
            <a:r>
              <a:rPr lang="en-US" dirty="0"/>
              <a:t>Sets the width of an </a:t>
            </a:r>
            <a:r>
              <a:rPr lang="en-US" dirty="0" smtClean="0"/>
              <a:t>element</a:t>
            </a:r>
          </a:p>
          <a:p>
            <a:r>
              <a:rPr lang="en-US" b="1" dirty="0" smtClean="0"/>
              <a:t>max-width</a:t>
            </a:r>
          </a:p>
          <a:p>
            <a:pPr lvl="1"/>
            <a:r>
              <a:rPr lang="en-US" dirty="0"/>
              <a:t>Sets the maximum width of an element</a:t>
            </a:r>
            <a:endParaRPr lang="en-US" dirty="0" smtClean="0"/>
          </a:p>
          <a:p>
            <a:r>
              <a:rPr lang="en-US" b="1" dirty="0" smtClean="0"/>
              <a:t>min-width</a:t>
            </a:r>
          </a:p>
          <a:p>
            <a:pPr lvl="1"/>
            <a:r>
              <a:rPr lang="en-US" dirty="0"/>
              <a:t>Sets the minimum width of an </a:t>
            </a:r>
            <a:r>
              <a:rPr lang="en-US" dirty="0" smtClean="0"/>
              <a:t>element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&lt;body&gt;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946" y="1349826"/>
            <a:ext cx="5076625" cy="2953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39" y="4383698"/>
            <a:ext cx="6466115" cy="1894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5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 and </a:t>
            </a:r>
            <a:r>
              <a:rPr lang="en-US" dirty="0" smtClean="0"/>
              <a:t>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Hiding an Element </a:t>
            </a:r>
          </a:p>
          <a:p>
            <a:pPr lvl="1"/>
            <a:r>
              <a:rPr lang="en-US" b="1" i="1" dirty="0" smtClean="0"/>
              <a:t>display:none</a:t>
            </a:r>
            <a:r>
              <a:rPr lang="en-US" dirty="0" smtClean="0"/>
              <a:t>  (doesn’t take space)</a:t>
            </a:r>
            <a:endParaRPr lang="en-US" dirty="0"/>
          </a:p>
          <a:p>
            <a:pPr lvl="1"/>
            <a:r>
              <a:rPr lang="en-US" b="1" i="1" dirty="0" smtClean="0"/>
              <a:t>visibility:hidden </a:t>
            </a:r>
            <a:r>
              <a:rPr lang="en-US" dirty="0" smtClean="0"/>
              <a:t>(takes space)</a:t>
            </a:r>
          </a:p>
          <a:p>
            <a:pPr lvl="1"/>
            <a:endParaRPr lang="en-US" b="1" i="1" dirty="0"/>
          </a:p>
          <a:p>
            <a:r>
              <a:rPr lang="en-US" sz="3600" b="1" dirty="0" smtClean="0"/>
              <a:t>Styling block / inline HTML Element</a:t>
            </a:r>
          </a:p>
          <a:p>
            <a:pPr lvl="1"/>
            <a:r>
              <a:rPr lang="en-US" dirty="0" smtClean="0"/>
              <a:t>ul.menu li { display:inline;  }</a:t>
            </a:r>
          </a:p>
          <a:p>
            <a:pPr lvl="1"/>
            <a:r>
              <a:rPr lang="en-US" dirty="0" smtClean="0"/>
              <a:t>div.data span {  display:block;  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Menu using HTML &amp; 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295" y="1463157"/>
            <a:ext cx="3456444" cy="216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30" y="2018676"/>
            <a:ext cx="1449129" cy="1190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180" y="4268997"/>
            <a:ext cx="1638300" cy="102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905" y="3864637"/>
            <a:ext cx="2509285" cy="2372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32" y="4129087"/>
            <a:ext cx="2455448" cy="1503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69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Menu using HTML &amp; 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458" y="1463157"/>
            <a:ext cx="3456444" cy="2168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45" y="1463157"/>
            <a:ext cx="3102274" cy="3671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4505531"/>
            <a:ext cx="3495675" cy="62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23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‘position’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50644"/>
          </a:xfrm>
        </p:spPr>
        <p:txBody>
          <a:bodyPr>
            <a:normAutofit fontScale="85000" lnSpcReduction="20000"/>
          </a:bodyPr>
          <a:lstStyle/>
          <a:p>
            <a:r>
              <a:rPr lang="en-US" sz="3500" b="1" dirty="0" smtClean="0"/>
              <a:t>static </a:t>
            </a:r>
          </a:p>
          <a:p>
            <a:pPr lvl="1"/>
            <a:r>
              <a:rPr lang="en-US" sz="2600" dirty="0" smtClean="0"/>
              <a:t>default value</a:t>
            </a:r>
          </a:p>
          <a:p>
            <a:pPr lvl="1"/>
            <a:r>
              <a:rPr lang="en-US" sz="2600" dirty="0" smtClean="0"/>
              <a:t>not affected by top, right, bottom, left</a:t>
            </a:r>
          </a:p>
          <a:p>
            <a:r>
              <a:rPr lang="en-US" sz="3500" b="1" dirty="0" smtClean="0"/>
              <a:t>relative</a:t>
            </a:r>
          </a:p>
          <a:p>
            <a:pPr lvl="1"/>
            <a:r>
              <a:rPr lang="en-US" sz="2600" dirty="0"/>
              <a:t>positioned relative to its normal </a:t>
            </a:r>
            <a:r>
              <a:rPr lang="en-US" sz="2600" dirty="0" smtClean="0"/>
              <a:t>position</a:t>
            </a:r>
            <a:endParaRPr lang="en-US" sz="2600" dirty="0"/>
          </a:p>
          <a:p>
            <a:r>
              <a:rPr lang="en-US" sz="3500" b="1" dirty="0"/>
              <a:t>absolute</a:t>
            </a:r>
          </a:p>
          <a:p>
            <a:pPr lvl="1"/>
            <a:r>
              <a:rPr lang="en-US" sz="2400" dirty="0"/>
              <a:t>positioned relative to the nearest </a:t>
            </a:r>
            <a:r>
              <a:rPr lang="en-US" sz="2400" dirty="0" smtClean="0"/>
              <a:t>relatively positioned </a:t>
            </a:r>
            <a:r>
              <a:rPr lang="en-US" sz="2400" dirty="0"/>
              <a:t>ancestor</a:t>
            </a:r>
          </a:p>
          <a:p>
            <a:pPr lvl="1"/>
            <a:r>
              <a:rPr lang="en-US" sz="2400" dirty="0"/>
              <a:t>if no relatively </a:t>
            </a:r>
            <a:r>
              <a:rPr lang="en-US" sz="2400" dirty="0" smtClean="0"/>
              <a:t>positioned </a:t>
            </a:r>
            <a:r>
              <a:rPr lang="en-US" sz="2400" dirty="0"/>
              <a:t>ancestors, </a:t>
            </a:r>
            <a:r>
              <a:rPr lang="en-US" sz="2400" dirty="0" smtClean="0"/>
              <a:t>then it </a:t>
            </a:r>
            <a:r>
              <a:rPr lang="en-US" sz="2400" dirty="0"/>
              <a:t>uses the </a:t>
            </a:r>
            <a:r>
              <a:rPr lang="en-US" sz="2400"/>
              <a:t>document </a:t>
            </a:r>
            <a:r>
              <a:rPr lang="en-US" sz="2400" smtClean="0"/>
              <a:t>body</a:t>
            </a:r>
            <a:endParaRPr lang="en-US" sz="3500" b="1" dirty="0" smtClean="0"/>
          </a:p>
          <a:p>
            <a:r>
              <a:rPr lang="en-US" sz="3500" b="1" dirty="0" smtClean="0"/>
              <a:t>fixed</a:t>
            </a:r>
          </a:p>
          <a:p>
            <a:pPr lvl="1"/>
            <a:r>
              <a:rPr lang="en-US" sz="2600" dirty="0"/>
              <a:t>positioned relative to the </a:t>
            </a:r>
            <a:r>
              <a:rPr lang="en-US" sz="2600" dirty="0" smtClean="0"/>
              <a:t>viewport</a:t>
            </a:r>
          </a:p>
          <a:p>
            <a:pPr lvl="1"/>
            <a:r>
              <a:rPr lang="en-US" sz="2600" dirty="0" smtClean="0"/>
              <a:t>always </a:t>
            </a:r>
            <a:r>
              <a:rPr lang="en-US" sz="2600" dirty="0"/>
              <a:t>stays in the same place even if the page is scrolled.</a:t>
            </a:r>
            <a:endParaRPr lang="en-US" sz="26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36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Relative Positioning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6" y="1813387"/>
            <a:ext cx="8942783" cy="37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Absolute Positioning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43" y="1774370"/>
            <a:ext cx="8949190" cy="37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CSS Relative and Absolute Positioning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68" y="1478527"/>
            <a:ext cx="4071764" cy="1765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2" y="1417638"/>
            <a:ext cx="4014788" cy="4333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31" y="3439886"/>
            <a:ext cx="3673769" cy="25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1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Fixed Positioning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29" y="2460171"/>
            <a:ext cx="9000473" cy="207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9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Floating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762" y="2209800"/>
            <a:ext cx="7990476" cy="32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/>
              <a:t>Floating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714" y="1839372"/>
            <a:ext cx="8028571" cy="4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5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smtClean="0"/>
              <a:t>Headlines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16" y="1882848"/>
            <a:ext cx="3781640" cy="2362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10" y="1478000"/>
            <a:ext cx="3971429" cy="42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400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Floating Issues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557" y="2012610"/>
            <a:ext cx="3963998" cy="1568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09" y="1372278"/>
            <a:ext cx="3623025" cy="3341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22" y="4472667"/>
            <a:ext cx="6057900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266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Floating Issues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872" y="1762239"/>
            <a:ext cx="3963998" cy="1568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86" y="1417638"/>
            <a:ext cx="3842657" cy="331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06" y="4146776"/>
            <a:ext cx="5505450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1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Floating Issues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8515" y="1494177"/>
            <a:ext cx="3256886" cy="3559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29" y="2152650"/>
            <a:ext cx="3864429" cy="1634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5" y="4146776"/>
            <a:ext cx="5505450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6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Grouping and Nesting </a:t>
            </a:r>
            <a:r>
              <a:rPr lang="en-US" dirty="0" smtClean="0"/>
              <a:t>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b="1" dirty="0"/>
              <a:t>Grouping Selectors</a:t>
            </a:r>
          </a:p>
          <a:p>
            <a:pPr lvl="1"/>
            <a:r>
              <a:rPr lang="en-US" dirty="0" smtClean="0"/>
              <a:t>div, p, span </a:t>
            </a:r>
            <a:r>
              <a:rPr lang="en-US" dirty="0"/>
              <a:t>{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font-family</a:t>
            </a:r>
            <a:r>
              <a:rPr lang="en-US" dirty="0"/>
              <a:t>: "Helvetica Neue</a:t>
            </a:r>
            <a:r>
              <a:rPr lang="en-US" dirty="0" smtClean="0"/>
              <a:t>", Arial, Helvetica; 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 lvl="1"/>
            <a:endParaRPr lang="en-US" dirty="0" smtClean="0"/>
          </a:p>
          <a:p>
            <a:r>
              <a:rPr lang="en-US" sz="3600" b="1" dirty="0"/>
              <a:t>Nesting Selectors</a:t>
            </a:r>
          </a:p>
          <a:p>
            <a:pPr lvl="1"/>
            <a:r>
              <a:rPr lang="en-US" dirty="0" smtClean="0"/>
              <a:t>#main .data p { </a:t>
            </a:r>
            <a:r>
              <a:rPr lang="en-US" dirty="0" err="1" smtClean="0"/>
              <a:t>color:blue</a:t>
            </a:r>
            <a:r>
              <a:rPr lang="en-US" dirty="0" smtClean="0"/>
              <a:t>; }</a:t>
            </a:r>
          </a:p>
          <a:p>
            <a:pPr lvl="1"/>
            <a:r>
              <a:rPr lang="en-US" dirty="0" smtClean="0"/>
              <a:t>.widget.data </a:t>
            </a:r>
            <a:r>
              <a:rPr lang="en-US" dirty="0"/>
              <a:t>p { </a:t>
            </a:r>
            <a:r>
              <a:rPr lang="en-US" dirty="0" err="1"/>
              <a:t>color:blue</a:t>
            </a:r>
            <a:r>
              <a:rPr lang="en-US" dirty="0"/>
              <a:t>; </a:t>
            </a:r>
            <a:r>
              <a:rPr lang="en-US" dirty="0" smtClean="0"/>
              <a:t>}</a:t>
            </a:r>
          </a:p>
          <a:p>
            <a:pPr lvl="1"/>
            <a:r>
              <a:rPr lang="en-US" dirty="0"/>
              <a:t>#main .data </a:t>
            </a:r>
            <a:r>
              <a:rPr lang="en-US" dirty="0" smtClean="0"/>
              <a:t>&gt; p </a:t>
            </a:r>
            <a:r>
              <a:rPr lang="en-US" dirty="0"/>
              <a:t>{ </a:t>
            </a:r>
            <a:r>
              <a:rPr lang="en-US" dirty="0" err="1"/>
              <a:t>color:blue</a:t>
            </a:r>
            <a:r>
              <a:rPr lang="en-US" dirty="0"/>
              <a:t>;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98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CSS Pseudo-classes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57" y="1371598"/>
            <a:ext cx="8229600" cy="4767943"/>
          </a:xfrm>
        </p:spPr>
        <p:txBody>
          <a:bodyPr>
            <a:normAutofit/>
          </a:bodyPr>
          <a:lstStyle/>
          <a:p>
            <a:r>
              <a:rPr lang="en-US" b="1" dirty="0" smtClean="0"/>
              <a:t>Syntax: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i="1" dirty="0" err="1" smtClean="0"/>
              <a:t>selector:pseudo-class</a:t>
            </a:r>
            <a:r>
              <a:rPr lang="en-US" sz="2000" i="1" dirty="0" smtClean="0"/>
              <a:t> { </a:t>
            </a:r>
            <a:r>
              <a:rPr lang="en-US" sz="2000" i="1" dirty="0" err="1" smtClean="0"/>
              <a:t>property:value</a:t>
            </a:r>
            <a:r>
              <a:rPr lang="en-US" sz="2000" i="1" dirty="0" smtClean="0"/>
              <a:t>; }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endParaRPr lang="en-US" sz="2800" i="1" dirty="0"/>
          </a:p>
          <a:p>
            <a:r>
              <a:rPr lang="en-US" b="1" dirty="0"/>
              <a:t>Anchor Pseudo-classes</a:t>
            </a:r>
          </a:p>
          <a:p>
            <a:pPr lvl="1"/>
            <a:r>
              <a:rPr lang="en-US" sz="2000" dirty="0"/>
              <a:t>a:link {color:#FF0000;}     </a:t>
            </a:r>
            <a:r>
              <a:rPr lang="en-US" sz="2000" dirty="0" smtClean="0"/>
              <a:t>   /* </a:t>
            </a:r>
            <a:r>
              <a:rPr lang="en-US" sz="2000" dirty="0"/>
              <a:t>unvisited link </a:t>
            </a:r>
            <a:r>
              <a:rPr lang="en-US" sz="2000" dirty="0" smtClean="0"/>
              <a:t>*/</a:t>
            </a:r>
          </a:p>
          <a:p>
            <a:pPr lvl="1"/>
            <a:r>
              <a:rPr lang="en-US" sz="2000" dirty="0" smtClean="0"/>
              <a:t>a:visited </a:t>
            </a:r>
            <a:r>
              <a:rPr lang="en-US" sz="2000" dirty="0"/>
              <a:t>{color:#00FF00;}   </a:t>
            </a:r>
            <a:r>
              <a:rPr lang="en-US" sz="2000" dirty="0" smtClean="0"/>
              <a:t>/* </a:t>
            </a:r>
            <a:r>
              <a:rPr lang="en-US" sz="2000" dirty="0"/>
              <a:t>visited link </a:t>
            </a:r>
            <a:r>
              <a:rPr lang="en-US" sz="2000" dirty="0" smtClean="0"/>
              <a:t>*/</a:t>
            </a:r>
          </a:p>
          <a:p>
            <a:pPr lvl="1"/>
            <a:r>
              <a:rPr lang="en-US" sz="2000" dirty="0" smtClean="0"/>
              <a:t>a:hover </a:t>
            </a:r>
            <a:r>
              <a:rPr lang="en-US" sz="2000" dirty="0"/>
              <a:t>{color:#FF00FF;}  </a:t>
            </a:r>
            <a:r>
              <a:rPr lang="en-US" sz="2000" dirty="0" smtClean="0"/>
              <a:t>  /* </a:t>
            </a:r>
            <a:r>
              <a:rPr lang="en-US" sz="2000" dirty="0"/>
              <a:t>mouse over link </a:t>
            </a:r>
            <a:r>
              <a:rPr lang="en-US" sz="2000" dirty="0" smtClean="0"/>
              <a:t>*/</a:t>
            </a:r>
          </a:p>
          <a:p>
            <a:pPr lvl="1"/>
            <a:r>
              <a:rPr lang="en-US" sz="2000" dirty="0" smtClean="0"/>
              <a:t>a:active </a:t>
            </a:r>
            <a:r>
              <a:rPr lang="en-US" sz="2000" dirty="0"/>
              <a:t>{color:#0000FF;}  </a:t>
            </a:r>
            <a:r>
              <a:rPr lang="en-US" sz="2000" dirty="0" smtClean="0"/>
              <a:t> /* </a:t>
            </a:r>
            <a:r>
              <a:rPr lang="en-US" sz="2000" dirty="0"/>
              <a:t>selected link </a:t>
            </a:r>
            <a:r>
              <a:rPr lang="en-US" sz="2000" dirty="0" smtClean="0"/>
              <a:t>*/</a:t>
            </a:r>
          </a:p>
          <a:p>
            <a:pPr lvl="1"/>
            <a:endParaRPr lang="en-US" sz="2400" i="1" dirty="0"/>
          </a:p>
          <a:p>
            <a:r>
              <a:rPr lang="en-US" b="1" dirty="0" smtClean="0"/>
              <a:t>First-child Pseudo-class</a:t>
            </a:r>
          </a:p>
          <a:p>
            <a:pPr lvl="1"/>
            <a:r>
              <a:rPr lang="en-US" sz="2000" dirty="0" smtClean="0"/>
              <a:t>ul.menu &gt; </a:t>
            </a:r>
            <a:r>
              <a:rPr lang="en-US" sz="2000" dirty="0" err="1" smtClean="0"/>
              <a:t>li:first-child</a:t>
            </a:r>
            <a:r>
              <a:rPr lang="en-US" sz="2000" dirty="0" smtClean="0"/>
              <a:t>  { margin-left:0;   }</a:t>
            </a:r>
          </a:p>
          <a:p>
            <a:pPr lvl="1"/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Opacity / 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4000" b="1" dirty="0" smtClean="0"/>
              <a:t>Transparency</a:t>
            </a:r>
          </a:p>
          <a:p>
            <a:pPr lvl="1"/>
            <a:r>
              <a:rPr lang="en-US" sz="3200" i="1" dirty="0" smtClean="0"/>
              <a:t>opacity:0.5;</a:t>
            </a:r>
          </a:p>
          <a:p>
            <a:pPr lvl="1"/>
            <a:r>
              <a:rPr lang="en-US" sz="3200" i="1" dirty="0" err="1" smtClean="0"/>
              <a:t>filter:alpha</a:t>
            </a:r>
            <a:r>
              <a:rPr lang="en-US" sz="3200" i="1" dirty="0" smtClean="0"/>
              <a:t>(opacity=50</a:t>
            </a:r>
            <a:r>
              <a:rPr lang="en-US" sz="3200" i="1" dirty="0"/>
              <a:t>); </a:t>
            </a:r>
            <a:r>
              <a:rPr lang="en-US" sz="3200" i="1" dirty="0" smtClean="0"/>
              <a:t> /* </a:t>
            </a:r>
            <a:r>
              <a:rPr lang="en-US" sz="3200" i="1" dirty="0"/>
              <a:t>For </a:t>
            </a:r>
            <a:r>
              <a:rPr lang="en-US" sz="3200" i="1" dirty="0" smtClean="0"/>
              <a:t>old IEs */ </a:t>
            </a:r>
          </a:p>
          <a:p>
            <a:pPr lvl="1"/>
            <a:endParaRPr lang="en-US" sz="2400" i="1" dirty="0"/>
          </a:p>
          <a:p>
            <a:r>
              <a:rPr lang="en-US" sz="4000" b="1" dirty="0" smtClean="0"/>
              <a:t>Cross browser Transparency</a:t>
            </a:r>
          </a:p>
          <a:p>
            <a:pPr marL="400050" lvl="1" indent="0">
              <a:buNone/>
            </a:pPr>
            <a:r>
              <a:rPr lang="en-US" sz="3200" i="1" dirty="0"/>
              <a:t>.</a:t>
            </a:r>
            <a:r>
              <a:rPr lang="en-US" sz="3200" i="1" dirty="0" smtClean="0"/>
              <a:t>transparent {</a:t>
            </a:r>
            <a:br>
              <a:rPr lang="en-US" sz="3200" i="1" dirty="0" smtClean="0"/>
            </a:br>
            <a:r>
              <a:rPr lang="en-US" sz="3200" i="1" dirty="0" smtClean="0"/>
              <a:t>   </a:t>
            </a:r>
            <a:r>
              <a:rPr lang="en-US" sz="3200" i="1" dirty="0"/>
              <a:t>/* IE 8 </a:t>
            </a:r>
            <a:r>
              <a:rPr lang="en-US" sz="3200" i="1" dirty="0" smtClean="0"/>
              <a:t>*/</a:t>
            </a:r>
            <a:endParaRPr lang="en-US" sz="3200" i="1" dirty="0"/>
          </a:p>
          <a:p>
            <a:pPr marL="400050" lvl="1" indent="0">
              <a:buNone/>
            </a:pPr>
            <a:r>
              <a:rPr lang="en-US" sz="3200" i="1" dirty="0"/>
              <a:t>  -</a:t>
            </a:r>
            <a:r>
              <a:rPr lang="en-US" sz="3200" i="1" dirty="0" err="1"/>
              <a:t>ms</a:t>
            </a:r>
            <a:r>
              <a:rPr lang="en-US" sz="3200" i="1" dirty="0"/>
              <a:t>-filter: "</a:t>
            </a:r>
            <a:r>
              <a:rPr lang="en-US" sz="3200" i="1" dirty="0" err="1"/>
              <a:t>progid:DXImageTransform.Microsoft.Alpha</a:t>
            </a:r>
            <a:r>
              <a:rPr lang="en-US" sz="3200" i="1" dirty="0"/>
              <a:t>(Opacity=50</a:t>
            </a:r>
            <a:r>
              <a:rPr lang="en-US" sz="3200" i="1" dirty="0" smtClean="0"/>
              <a:t>)"; </a:t>
            </a:r>
            <a:r>
              <a:rPr lang="en-US" sz="3200" i="1" dirty="0"/>
              <a:t>  </a:t>
            </a:r>
            <a:r>
              <a:rPr lang="en-US" sz="3200" i="1" dirty="0" smtClean="0"/>
              <a:t/>
            </a:r>
            <a:br>
              <a:rPr lang="en-US" sz="3200" i="1" dirty="0" smtClean="0"/>
            </a:br>
            <a:r>
              <a:rPr lang="en-US" sz="3200" i="1" dirty="0"/>
              <a:t>  filter: alpha(opacity=50</a:t>
            </a:r>
            <a:r>
              <a:rPr lang="en-US" sz="3200" i="1" dirty="0" smtClean="0"/>
              <a:t>); </a:t>
            </a:r>
            <a:r>
              <a:rPr lang="en-US" sz="3200" i="1" dirty="0"/>
              <a:t> </a:t>
            </a:r>
            <a:r>
              <a:rPr lang="en-US" sz="3200" i="1" dirty="0" smtClean="0"/>
              <a:t>   </a:t>
            </a:r>
            <a:r>
              <a:rPr lang="en-US" sz="3200" i="1" dirty="0"/>
              <a:t>/* IE 5-7 </a:t>
            </a:r>
            <a:r>
              <a:rPr lang="en-US" sz="3200" i="1" dirty="0" smtClean="0"/>
              <a:t>*/</a:t>
            </a:r>
            <a:endParaRPr lang="en-US" sz="3200" i="1" dirty="0"/>
          </a:p>
          <a:p>
            <a:pPr marL="400050" lvl="1" indent="0">
              <a:buNone/>
            </a:pPr>
            <a:r>
              <a:rPr lang="en-US" sz="3200" i="1" dirty="0"/>
              <a:t>  </a:t>
            </a:r>
            <a:r>
              <a:rPr lang="en-US" sz="3200" i="1" dirty="0" smtClean="0"/>
              <a:t>-</a:t>
            </a:r>
            <a:r>
              <a:rPr lang="en-US" sz="3200" i="1" dirty="0" err="1"/>
              <a:t>moz</a:t>
            </a:r>
            <a:r>
              <a:rPr lang="en-US" sz="3200" i="1" dirty="0"/>
              <a:t>-opacity: 0.5</a:t>
            </a:r>
            <a:r>
              <a:rPr lang="en-US" sz="3200" i="1" dirty="0" smtClean="0"/>
              <a:t>;                /* </a:t>
            </a:r>
            <a:r>
              <a:rPr lang="en-US" sz="3200" i="1" dirty="0"/>
              <a:t>Netscape </a:t>
            </a:r>
            <a:r>
              <a:rPr lang="en-US" sz="3200" i="1" dirty="0" smtClean="0"/>
              <a:t>*/</a:t>
            </a:r>
            <a:r>
              <a:rPr lang="en-US" sz="3200" i="1" dirty="0"/>
              <a:t/>
            </a:r>
            <a:br>
              <a:rPr lang="en-US" sz="3200" i="1" dirty="0"/>
            </a:br>
            <a:r>
              <a:rPr lang="en-US" sz="3200" i="1" dirty="0"/>
              <a:t>  -</a:t>
            </a:r>
            <a:r>
              <a:rPr lang="en-US" sz="3200" i="1" dirty="0" err="1"/>
              <a:t>khtml</a:t>
            </a:r>
            <a:r>
              <a:rPr lang="en-US" sz="3200" i="1" dirty="0"/>
              <a:t>-opacity: 0.5</a:t>
            </a:r>
            <a:r>
              <a:rPr lang="en-US" sz="3200" i="1" dirty="0" smtClean="0"/>
              <a:t>;             /* </a:t>
            </a:r>
            <a:r>
              <a:rPr lang="en-US" sz="3200" i="1" dirty="0"/>
              <a:t>Safari 1.x </a:t>
            </a:r>
            <a:r>
              <a:rPr lang="en-US" sz="3200" i="1" dirty="0" smtClean="0"/>
              <a:t>*/</a:t>
            </a:r>
            <a:endParaRPr lang="en-US" sz="3200" i="1" dirty="0"/>
          </a:p>
          <a:p>
            <a:pPr marL="400050" lvl="1" indent="0">
              <a:buNone/>
            </a:pPr>
            <a:r>
              <a:rPr lang="en-US" sz="3200" i="1" dirty="0"/>
              <a:t>  opacity: 0.5</a:t>
            </a:r>
            <a:r>
              <a:rPr lang="en-US" sz="3200" i="1" dirty="0" smtClean="0"/>
              <a:t>;                        </a:t>
            </a:r>
            <a:r>
              <a:rPr lang="en-US" sz="3200" i="1" dirty="0"/>
              <a:t>/* Good browsers */</a:t>
            </a:r>
          </a:p>
          <a:p>
            <a:pPr marL="400050" lvl="1" indent="0">
              <a:buNone/>
            </a:pPr>
            <a:r>
              <a:rPr lang="en-US" sz="3200" i="1" dirty="0" smtClean="0"/>
              <a:t>}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4" y="424745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CSS Image Sprites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285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An </a:t>
            </a:r>
            <a:r>
              <a:rPr lang="en-US" sz="3600" dirty="0"/>
              <a:t>image sprite is a collection of images put into a single image</a:t>
            </a:r>
            <a:r>
              <a:rPr lang="en-US" sz="3600" dirty="0" smtClean="0"/>
              <a:t>.</a:t>
            </a:r>
          </a:p>
          <a:p>
            <a:endParaRPr lang="en-US" sz="3600" dirty="0" smtClean="0"/>
          </a:p>
          <a:p>
            <a:r>
              <a:rPr lang="en-US" sz="3600" dirty="0" smtClean="0"/>
              <a:t>Reduces load time and saves bandwidth.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img.home</a:t>
            </a:r>
            <a:r>
              <a:rPr lang="en-US" sz="3600" dirty="0" smtClean="0"/>
              <a:t> { width:46px; height:44px; </a:t>
            </a:r>
            <a:r>
              <a:rPr lang="en-US" sz="3600" dirty="0" err="1" smtClean="0"/>
              <a:t>background:url</a:t>
            </a:r>
            <a:r>
              <a:rPr lang="en-US" sz="3600" dirty="0" smtClean="0"/>
              <a:t>(img_navsprites.gif) 0 0; }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img.next</a:t>
            </a:r>
            <a:r>
              <a:rPr lang="en-US" sz="3600" dirty="0" smtClean="0"/>
              <a:t> { width:43px; height:44px; </a:t>
            </a:r>
            <a:r>
              <a:rPr lang="en-US" sz="3600" dirty="0" err="1" smtClean="0"/>
              <a:t>background:url</a:t>
            </a:r>
            <a:r>
              <a:rPr lang="en-US" sz="3600" dirty="0" smtClean="0"/>
              <a:t>(img_navsprites.gif) -91px 0; }</a:t>
            </a:r>
          </a:p>
          <a:p>
            <a:pPr lvl="1"/>
            <a:endParaRPr lang="en-US" dirty="0"/>
          </a:p>
        </p:txBody>
      </p:sp>
      <p:pic>
        <p:nvPicPr>
          <p:cNvPr id="1026" name="Picture 2" descr="navigation imag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0937" y="2103014"/>
            <a:ext cx="1276350" cy="419101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5568" y="3775843"/>
            <a:ext cx="4191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9112" y="4965234"/>
            <a:ext cx="419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28323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</a:t>
            </a:r>
            <a:r>
              <a:rPr lang="en-US" dirty="0"/>
              <a:t>Hacks - IE Detection and </a:t>
            </a:r>
            <a:r>
              <a:rPr lang="en-US" dirty="0" smtClean="0"/>
              <a:t>Conditional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>
                <a:hlinkClick r:id="rId2"/>
              </a:rPr>
              <a:t>http</a:t>
            </a:r>
            <a:r>
              <a:rPr lang="en-US" b="1" dirty="0">
                <a:hlinkClick r:id="rId2"/>
              </a:rPr>
              <a:t>://www.sitepoint.com/microsoft-drop-ie10-conditional-comments/</a:t>
            </a:r>
            <a:endParaRPr lang="en-US" b="1" dirty="0"/>
          </a:p>
          <a:p>
            <a:endParaRPr lang="en-US" dirty="0"/>
          </a:p>
          <a:p>
            <a:r>
              <a:rPr lang="en-US" b="1" dirty="0">
                <a:hlinkClick r:id="rId3"/>
              </a:rPr>
              <a:t>http://msdn.microsoft.com/en-us/library/ms537512%28VS.85%29.aspx</a:t>
            </a:r>
            <a:endParaRPr lang="en-US" b="1" dirty="0"/>
          </a:p>
          <a:p>
            <a:endParaRPr lang="en-US" dirty="0"/>
          </a:p>
          <a:p>
            <a:pPr marL="400050" lvl="1" indent="0">
              <a:buNone/>
            </a:pPr>
            <a:r>
              <a:rPr lang="en-US" sz="3300" i="1" dirty="0"/>
              <a:t>&lt;!--[if IE</a:t>
            </a:r>
            <a:r>
              <a:rPr lang="en-US" sz="3300" i="1" dirty="0" smtClean="0"/>
              <a:t>]&gt;</a:t>
            </a:r>
          </a:p>
          <a:p>
            <a:pPr marL="400050" lvl="1" indent="0">
              <a:buNone/>
            </a:pPr>
            <a:r>
              <a:rPr lang="en-US" sz="3300" i="1" dirty="0" smtClean="0"/>
              <a:t>&lt;</a:t>
            </a:r>
            <a:r>
              <a:rPr lang="en-US" sz="3300" i="1" dirty="0"/>
              <a:t>p&gt;You are using Internet Explorer </a:t>
            </a:r>
            <a:r>
              <a:rPr lang="en-US" sz="3300" i="1" dirty="0" smtClean="0"/>
              <a:t>&gt;=5 and &lt;= 9.&lt;/</a:t>
            </a:r>
            <a:r>
              <a:rPr lang="en-US" sz="3300" i="1" dirty="0"/>
              <a:t>p</a:t>
            </a:r>
            <a:r>
              <a:rPr lang="en-US" sz="3300" i="1" dirty="0" smtClean="0"/>
              <a:t>&gt;</a:t>
            </a:r>
          </a:p>
          <a:p>
            <a:pPr marL="400050" lvl="1" indent="0">
              <a:buNone/>
            </a:pPr>
            <a:r>
              <a:rPr lang="en-US" sz="3300" i="1" dirty="0" smtClean="0"/>
              <a:t>&lt;![</a:t>
            </a:r>
            <a:r>
              <a:rPr lang="en-US" sz="3300" i="1" dirty="0" err="1"/>
              <a:t>endif</a:t>
            </a:r>
            <a:r>
              <a:rPr lang="en-US" sz="3300" i="1" dirty="0"/>
              <a:t>]--&gt;   </a:t>
            </a:r>
          </a:p>
          <a:p>
            <a:pPr marL="400050" lvl="1" indent="0">
              <a:buNone/>
            </a:pPr>
            <a:r>
              <a:rPr lang="en-US" sz="3300" i="1" dirty="0"/>
              <a:t>&lt;![if !IE</a:t>
            </a:r>
            <a:r>
              <a:rPr lang="en-US" sz="3300" i="1" dirty="0" smtClean="0"/>
              <a:t>]&gt;</a:t>
            </a:r>
          </a:p>
          <a:p>
            <a:pPr marL="400050" lvl="1" indent="0">
              <a:buNone/>
            </a:pPr>
            <a:r>
              <a:rPr lang="en-US" sz="3300" i="1" dirty="0" smtClean="0"/>
              <a:t>&lt;</a:t>
            </a:r>
            <a:r>
              <a:rPr lang="en-US" sz="3300" i="1" dirty="0"/>
              <a:t>p&gt;You are </a:t>
            </a:r>
            <a:r>
              <a:rPr lang="en-US" sz="3300" i="1" dirty="0" smtClean="0"/>
              <a:t>using </a:t>
            </a:r>
            <a:r>
              <a:rPr lang="en-US" sz="3300" i="1" dirty="0"/>
              <a:t>Internet Explorer &gt;=10 or other browsers.&lt;/p</a:t>
            </a:r>
            <a:r>
              <a:rPr lang="en-US" sz="3300" i="1" dirty="0" smtClean="0"/>
              <a:t>&gt;</a:t>
            </a:r>
          </a:p>
          <a:p>
            <a:pPr marL="400050" lvl="1" indent="0">
              <a:buNone/>
            </a:pPr>
            <a:r>
              <a:rPr lang="en-US" sz="3300" i="1" dirty="0" smtClean="0"/>
              <a:t>&lt;![</a:t>
            </a:r>
            <a:r>
              <a:rPr lang="en-US" sz="3300" i="1" dirty="0" err="1"/>
              <a:t>endif</a:t>
            </a:r>
            <a:r>
              <a:rPr lang="en-US" sz="3300" i="1" dirty="0"/>
              <a:t>]&gt;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600" b="1" dirty="0" smtClean="0"/>
              <a:t>Using </a:t>
            </a:r>
            <a:r>
              <a:rPr lang="en-US" sz="3600" b="1" dirty="0"/>
              <a:t>jQuery for jQuery &lt; 1.9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sz="3300" dirty="0"/>
              <a:t>if (</a:t>
            </a:r>
            <a:r>
              <a:rPr lang="en-US" sz="3300" dirty="0" err="1"/>
              <a:t>jQuery.browser.msie</a:t>
            </a:r>
            <a:r>
              <a:rPr lang="en-US" sz="3300" dirty="0"/>
              <a:t> &amp;&amp; </a:t>
            </a:r>
            <a:r>
              <a:rPr lang="en-US" sz="3300" dirty="0" err="1"/>
              <a:t>jQuery.browser.version</a:t>
            </a:r>
            <a:r>
              <a:rPr lang="en-US" sz="3300" dirty="0"/>
              <a:t> &lt; 8) </a:t>
            </a:r>
            <a:r>
              <a:rPr lang="en-US" sz="3300" dirty="0" smtClean="0"/>
              <a:t>{</a:t>
            </a:r>
          </a:p>
          <a:p>
            <a:pPr marL="400050" lvl="1" indent="0">
              <a:buNone/>
            </a:pPr>
            <a:r>
              <a:rPr lang="en-US" sz="3300" dirty="0"/>
              <a:t> </a:t>
            </a:r>
            <a:r>
              <a:rPr lang="en-US" sz="3300" dirty="0" smtClean="0"/>
              <a:t>   // </a:t>
            </a:r>
            <a:r>
              <a:rPr lang="en-US" sz="3300" dirty="0"/>
              <a:t>do something</a:t>
            </a:r>
          </a:p>
          <a:p>
            <a:pPr marL="400050" lvl="1" indent="0">
              <a:buNone/>
            </a:pPr>
            <a:r>
              <a:rPr lang="en-US" sz="3300" dirty="0"/>
              <a:t>}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Hacks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IE7 </a:t>
            </a:r>
            <a:r>
              <a:rPr lang="en-US" b="1" u="sng" dirty="0" smtClean="0"/>
              <a:t>doesn’t </a:t>
            </a:r>
            <a:r>
              <a:rPr lang="en-US" b="1" u="sng" dirty="0"/>
              <a:t>understand </a:t>
            </a:r>
            <a:r>
              <a:rPr lang="en-US" b="1" u="sng" dirty="0" smtClean="0"/>
              <a:t>‘display</a:t>
            </a:r>
            <a:r>
              <a:rPr lang="en-US" b="1" u="sng" dirty="0"/>
              <a:t>: </a:t>
            </a:r>
            <a:r>
              <a:rPr lang="en-US" b="1" u="sng" dirty="0" smtClean="0"/>
              <a:t>inline-block’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i="1" dirty="0" smtClean="0"/>
              <a:t>display:block</a:t>
            </a:r>
            <a:r>
              <a:rPr lang="en-US" i="1" dirty="0"/>
              <a:t>;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err="1" smtClean="0"/>
              <a:t>float:left</a:t>
            </a:r>
            <a:r>
              <a:rPr lang="en-US" i="1" dirty="0" smtClean="0"/>
              <a:t>;</a:t>
            </a:r>
          </a:p>
          <a:p>
            <a:pPr marL="914400" lvl="1" indent="-514350">
              <a:buFont typeface="+mj-lt"/>
              <a:buAutoNum type="arabicPeriod"/>
            </a:pPr>
            <a:endParaRPr lang="en-US" i="1" dirty="0"/>
          </a:p>
          <a:p>
            <a:pPr marL="914400" lvl="1" indent="-514350">
              <a:buFont typeface="+mj-lt"/>
              <a:buAutoNum type="arabicPeriod"/>
            </a:pPr>
            <a:r>
              <a:rPr lang="en-US" i="1" dirty="0" smtClean="0"/>
              <a:t>display</a:t>
            </a:r>
            <a:r>
              <a:rPr lang="en-US" i="1" dirty="0"/>
              <a:t>: inline-block; 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*</a:t>
            </a:r>
            <a:r>
              <a:rPr lang="en-US" i="1" dirty="0"/>
              <a:t>display: inline; 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zoom</a:t>
            </a:r>
            <a:r>
              <a:rPr lang="en-US" i="1" dirty="0"/>
              <a:t>: 1;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0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– major IE6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IE6 doesn't support multiple class selectors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So when we write,</a:t>
            </a:r>
            <a:br>
              <a:rPr lang="en-US" dirty="0" smtClean="0"/>
            </a:br>
            <a:r>
              <a:rPr lang="en-US" dirty="0" err="1" smtClean="0"/>
              <a:t>div.menu.horizontal.widget</a:t>
            </a:r>
            <a:r>
              <a:rPr lang="en-US" dirty="0"/>
              <a:t> </a:t>
            </a:r>
            <a:r>
              <a:rPr lang="en-US" dirty="0" smtClean="0"/>
              <a:t>{ color: blue;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IE6, the above style is interpreted as:</a:t>
            </a:r>
            <a:br>
              <a:rPr lang="en-US" dirty="0" smtClean="0"/>
            </a:br>
            <a:r>
              <a:rPr lang="en-US" dirty="0" err="1" smtClean="0"/>
              <a:t>div.widget</a:t>
            </a:r>
            <a:r>
              <a:rPr lang="en-US" dirty="0" smtClean="0"/>
              <a:t> { color: blue; }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This style definition affects all div elements having widget style class.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1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Paragraphs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418" y="1458279"/>
            <a:ext cx="6253353" cy="2011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55" y="3632485"/>
            <a:ext cx="6590161" cy="2630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58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"/>
            <a:ext cx="9144000" cy="684371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14230" y="1576924"/>
            <a:ext cx="7373815" cy="2573672"/>
          </a:xfrm>
        </p:spPr>
        <p:txBody>
          <a:bodyPr>
            <a:normAutofit/>
          </a:bodyPr>
          <a:lstStyle/>
          <a:p>
            <a:pPr algn="l"/>
            <a:r>
              <a:rPr lang="nb-NO" sz="4800" dirty="0" smtClean="0">
                <a:solidFill>
                  <a:schemeClr val="tx2"/>
                </a:solidFill>
              </a:rPr>
              <a:t> Thank You!</a:t>
            </a:r>
            <a:endParaRPr lang="nb-NO" sz="4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Lists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60" y="1699914"/>
            <a:ext cx="4110793" cy="3895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09" y="1699913"/>
            <a:ext cx="3796859" cy="3285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2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FALO_pp template">
  <a:themeElements>
    <a:clrScheme name="CEFALO">
      <a:dk1>
        <a:sysClr val="windowText" lastClr="000000"/>
      </a:dk1>
      <a:lt1>
        <a:sysClr val="window" lastClr="FFFFFF"/>
      </a:lt1>
      <a:dk2>
        <a:srgbClr val="003A6E"/>
      </a:dk2>
      <a:lt2>
        <a:srgbClr val="EEECE1"/>
      </a:lt2>
      <a:accent1>
        <a:srgbClr val="7DC8E0"/>
      </a:accent1>
      <a:accent2>
        <a:srgbClr val="42A437"/>
      </a:accent2>
      <a:accent3>
        <a:srgbClr val="87C271"/>
      </a:accent3>
      <a:accent4>
        <a:srgbClr val="FFFFFF"/>
      </a:accent4>
      <a:accent5>
        <a:srgbClr val="C0C0C0"/>
      </a:accent5>
      <a:accent6>
        <a:srgbClr val="808080"/>
      </a:accent6>
      <a:hlink>
        <a:srgbClr val="40404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CEFALO_pp template</Template>
  <TotalTime>1817</TotalTime>
  <Words>1034</Words>
  <Application>Microsoft Macintosh PowerPoint</Application>
  <PresentationFormat>On-screen Show (4:3)</PresentationFormat>
  <Paragraphs>242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CEFALO_pp template</vt:lpstr>
      <vt:lpstr>Knowledge Sharing Session on HTML and CSS</vt:lpstr>
      <vt:lpstr>HTML, XHTML, HTML5</vt:lpstr>
      <vt:lpstr>HTML Tags and Nested Tags </vt:lpstr>
      <vt:lpstr>HTML Basic Structure</vt:lpstr>
      <vt:lpstr>HTML &lt;head&gt; and &lt;title&gt;</vt:lpstr>
      <vt:lpstr>HTML &lt;body&gt;</vt:lpstr>
      <vt:lpstr>HTML Headlines</vt:lpstr>
      <vt:lpstr>HTML Paragraphs</vt:lpstr>
      <vt:lpstr>HTML Lists</vt:lpstr>
      <vt:lpstr>HTML Divisions (sections)</vt:lpstr>
      <vt:lpstr>HTML Images</vt:lpstr>
      <vt:lpstr>HTML form</vt:lpstr>
      <vt:lpstr>HTML frameset</vt:lpstr>
      <vt:lpstr>HTML tables</vt:lpstr>
      <vt:lpstr>HTML Block vs Inline elements </vt:lpstr>
      <vt:lpstr>HTML Block elements</vt:lpstr>
      <vt:lpstr>HTML Block Elements</vt:lpstr>
      <vt:lpstr>HTML Inline Elements</vt:lpstr>
      <vt:lpstr>HTML Table vs DIV</vt:lpstr>
      <vt:lpstr>HTML Page Layout</vt:lpstr>
      <vt:lpstr>HTML Layout</vt:lpstr>
      <vt:lpstr>HTML Layout</vt:lpstr>
      <vt:lpstr>HTML Layout</vt:lpstr>
      <vt:lpstr>HTML Layout</vt:lpstr>
      <vt:lpstr>HTML &lt;!DOCTYPE&gt;</vt:lpstr>
      <vt:lpstr>HTML &lt;!DOCTYPE&gt;</vt:lpstr>
      <vt:lpstr>HTML Character Entities</vt:lpstr>
      <vt:lpstr>HTML vs XHTML</vt:lpstr>
      <vt:lpstr>HTML vs XHTML</vt:lpstr>
      <vt:lpstr>SEO friendly HTML</vt:lpstr>
      <vt:lpstr>New HTML5 Tags</vt:lpstr>
      <vt:lpstr>New HTML5 Tags</vt:lpstr>
      <vt:lpstr>HTML Style Elements</vt:lpstr>
      <vt:lpstr>What is CSS?</vt:lpstr>
      <vt:lpstr>How to use CSS</vt:lpstr>
      <vt:lpstr>CSS Rules</vt:lpstr>
      <vt:lpstr>CSS Selectors</vt:lpstr>
      <vt:lpstr>CSS Selectors</vt:lpstr>
      <vt:lpstr>CSS Selectors</vt:lpstr>
      <vt:lpstr>Multiple CSS Rules</vt:lpstr>
      <vt:lpstr>Multiple CSS Rules</vt:lpstr>
      <vt:lpstr>CSS Selector Priority</vt:lpstr>
      <vt:lpstr>CSS class vs id selector</vt:lpstr>
      <vt:lpstr>CSS Descendent Selector</vt:lpstr>
      <vt:lpstr>CSS Descendent Selector</vt:lpstr>
      <vt:lpstr>CSS Box Model (block element)</vt:lpstr>
      <vt:lpstr>CSS Box Model (block element)</vt:lpstr>
      <vt:lpstr>CSS Box Model (block element)</vt:lpstr>
      <vt:lpstr>CSS Box Model – Margin Collapse</vt:lpstr>
      <vt:lpstr>CSS Box Model – Margin Collapse</vt:lpstr>
      <vt:lpstr>CSS Box Model – Margin Collapse</vt:lpstr>
      <vt:lpstr>CSS Box Model – Margin Collapse</vt:lpstr>
      <vt:lpstr>CSS Box Model – Margin Collapse</vt:lpstr>
      <vt:lpstr>CSS Box Model (inline element)</vt:lpstr>
      <vt:lpstr>CSS Box Model (inline element)</vt:lpstr>
      <vt:lpstr>CSS Box Model Shortcuts</vt:lpstr>
      <vt:lpstr>CSS Box Model Dimensions</vt:lpstr>
      <vt:lpstr>CSS Box Model and Box Sizing</vt:lpstr>
      <vt:lpstr>CSS Dimension</vt:lpstr>
      <vt:lpstr>Display and Visibility</vt:lpstr>
      <vt:lpstr>Building Menu using HTML &amp; CSS</vt:lpstr>
      <vt:lpstr>Building Menu using HTML &amp; CSS</vt:lpstr>
      <vt:lpstr>CSS ‘position’ Property</vt:lpstr>
      <vt:lpstr>CSS Relative Positioning</vt:lpstr>
      <vt:lpstr>CSS Absolute Positioning</vt:lpstr>
      <vt:lpstr>CSS Relative and Absolute Positioning</vt:lpstr>
      <vt:lpstr>CSS Fixed Positioning</vt:lpstr>
      <vt:lpstr>CSS Floating</vt:lpstr>
      <vt:lpstr>CSS Floating Problem</vt:lpstr>
      <vt:lpstr>CSS Floating Issues</vt:lpstr>
      <vt:lpstr>CSS Floating Issues</vt:lpstr>
      <vt:lpstr>CSS Floating Issues</vt:lpstr>
      <vt:lpstr>Grouping and Nesting Selectors</vt:lpstr>
      <vt:lpstr>CSS Pseudo-classes Selectors</vt:lpstr>
      <vt:lpstr>CSS Opacity / Transparency</vt:lpstr>
      <vt:lpstr>CSS Image Sprites</vt:lpstr>
      <vt:lpstr>CSS Hacks - IE Detection and Conditional CSS</vt:lpstr>
      <vt:lpstr>CSS Hacks</vt:lpstr>
      <vt:lpstr>CSS – major IE6 Problem</vt:lpstr>
      <vt:lpstr> Thank You!</vt:lpstr>
    </vt:vector>
  </TitlesOfParts>
  <Company>Cefalo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HTML+CSS+JS</dc:title>
  <dc:creator>Ferdous Mahmud Shaon</dc:creator>
  <cp:lastModifiedBy>Microsoft Office User</cp:lastModifiedBy>
  <cp:revision>298</cp:revision>
  <dcterms:created xsi:type="dcterms:W3CDTF">2011-03-11T13:45:05Z</dcterms:created>
  <dcterms:modified xsi:type="dcterms:W3CDTF">2017-08-21T17:38:43Z</dcterms:modified>
</cp:coreProperties>
</file>